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 Thin" charset="1" panose="00000300000000000000"/>
      <p:regular r:id="rId17"/>
    </p:embeddedFont>
    <p:embeddedFont>
      <p:font typeface="Montserrat Thin Italics" charset="1" panose="00000300000000000000"/>
      <p:regular r:id="rId18"/>
    </p:embeddedFont>
    <p:embeddedFont>
      <p:font typeface="Montserrat Extra-Light" charset="1" panose="00000300000000000000"/>
      <p:regular r:id="rId19"/>
    </p:embeddedFont>
    <p:embeddedFont>
      <p:font typeface="Montserrat Extra-Light Italics" charset="1" panose="000003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Italics" charset="1" panose="000004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 Medium Italics" charset="1" panose="000006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Ultra-Bold Italics" charset="1" panose="00000900000000000000"/>
      <p:regular r:id="rId28"/>
    </p:embeddedFont>
    <p:embeddedFont>
      <p:font typeface="Montserrat Heavy" charset="1" panose="00000A00000000000000"/>
      <p:regular r:id="rId29"/>
    </p:embeddedFont>
    <p:embeddedFont>
      <p:font typeface="Montserrat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5.pn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7.png" Type="http://schemas.openxmlformats.org/officeDocument/2006/relationships/image"/><Relationship Id="rId8" Target="../media/image10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8167991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1386" y="1472166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32774" y="4234552"/>
            <a:ext cx="15693221" cy="1627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1"/>
              </a:lnSpc>
            </a:pPr>
            <a:r>
              <a:rPr lang="en-US" sz="9429">
                <a:solidFill>
                  <a:srgbClr val="FFFFFF"/>
                </a:solidFill>
                <a:latin typeface="Neue Machina Ultra-Bold"/>
              </a:rPr>
              <a:t>FROM COURT TO CODE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0985" y="8225051"/>
            <a:ext cx="4366754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GABRIELE &amp; LIUBOV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7752" y="5795273"/>
            <a:ext cx="15693221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Neue Machina Bold"/>
              </a:rPr>
              <a:t>Analysis of ECHR Article Citations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2518" y="895350"/>
            <a:ext cx="16022964" cy="866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02"/>
              </a:lnSpc>
            </a:pPr>
            <a:r>
              <a:rPr lang="en-US" sz="5930">
                <a:solidFill>
                  <a:srgbClr val="FFFFFF"/>
                </a:solidFill>
                <a:latin typeface="Neue Machina Ultra-Bold"/>
              </a:rPr>
              <a:t>Article 6</a:t>
            </a:r>
            <a:r>
              <a:rPr lang="en-US" sz="5930">
                <a:solidFill>
                  <a:srgbClr val="FFFFFF"/>
                </a:solidFill>
                <a:latin typeface="Neue Machina"/>
              </a:rPr>
              <a:t> </a:t>
            </a: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Neue Machina"/>
              </a:rPr>
              <a:t>safeguards the</a:t>
            </a:r>
            <a:r>
              <a:rPr lang="en-US" sz="4200">
                <a:solidFill>
                  <a:srgbClr val="FFFFFF"/>
                </a:solidFill>
                <a:latin typeface="Neue Machina Ultra-Bold"/>
              </a:rPr>
              <a:t> right to a fair trial </a:t>
            </a:r>
            <a:r>
              <a:rPr lang="en-US" sz="4200">
                <a:solidFill>
                  <a:srgbClr val="FFFFFF"/>
                </a:solidFill>
                <a:latin typeface="Neue Machina Ultra-Bold"/>
              </a:rPr>
              <a:t> </a:t>
            </a:r>
          </a:p>
          <a:p>
            <a:pPr>
              <a:lnSpc>
                <a:spcPts val="7153"/>
              </a:lnSpc>
            </a:pPr>
          </a:p>
          <a:p>
            <a:pPr>
              <a:lnSpc>
                <a:spcPts val="8302"/>
              </a:lnSpc>
            </a:pPr>
            <a:r>
              <a:rPr lang="en-US" sz="5930">
                <a:solidFill>
                  <a:srgbClr val="FFFFFF"/>
                </a:solidFill>
                <a:latin typeface="Neue Machina Ultra-Bold"/>
              </a:rPr>
              <a:t>Article 13</a:t>
            </a:r>
            <a:r>
              <a:rPr lang="en-US" sz="5930">
                <a:solidFill>
                  <a:srgbClr val="FFFFFF"/>
                </a:solidFill>
                <a:latin typeface="Neue Machina"/>
              </a:rPr>
              <a:t> </a:t>
            </a:r>
          </a:p>
          <a:p>
            <a:pPr>
              <a:lnSpc>
                <a:spcPts val="6003"/>
              </a:lnSpc>
            </a:pPr>
            <a:r>
              <a:rPr lang="en-US" sz="4288">
                <a:solidFill>
                  <a:srgbClr val="FFFFFF"/>
                </a:solidFill>
                <a:latin typeface="Neue Machina"/>
              </a:rPr>
              <a:t>guarantees </a:t>
            </a:r>
            <a:r>
              <a:rPr lang="en-US" sz="4288">
                <a:solidFill>
                  <a:srgbClr val="FFFFFF"/>
                </a:solidFill>
                <a:latin typeface="Neue Machina Ultra-Bold"/>
              </a:rPr>
              <a:t>the right to an effective remedy</a:t>
            </a:r>
            <a:r>
              <a:rPr lang="en-US" sz="4288">
                <a:solidFill>
                  <a:srgbClr val="FFFFFF"/>
                </a:solidFill>
                <a:latin typeface="Neue Machina"/>
              </a:rPr>
              <a:t> for violations of rights under the ECHR </a:t>
            </a:r>
          </a:p>
          <a:p>
            <a:pPr>
              <a:lnSpc>
                <a:spcPts val="6003"/>
              </a:lnSpc>
            </a:pPr>
          </a:p>
          <a:p>
            <a:pPr>
              <a:lnSpc>
                <a:spcPts val="4182"/>
              </a:lnSpc>
            </a:pPr>
            <a:r>
              <a:rPr lang="en-US" sz="2987">
                <a:solidFill>
                  <a:srgbClr val="FFFFFF"/>
                </a:solidFill>
                <a:latin typeface="Neue Machina"/>
              </a:rPr>
              <a:t>⇒ suggests cases where individuals allege a violation of their right to a fair trial and seek an effective remedy for this violation after the exhaustion of domestic remedy ⇒ the importance of having an effective remedy available at a national level</a:t>
            </a:r>
          </a:p>
          <a:p>
            <a:pPr>
              <a:lnSpc>
                <a:spcPts val="41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7490" y="70280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44677">
            <a:off x="-1833911" y="-1106362"/>
            <a:ext cx="8490235" cy="5009239"/>
          </a:xfrm>
          <a:custGeom>
            <a:avLst/>
            <a:gdLst/>
            <a:ahLst/>
            <a:cxnLst/>
            <a:rect r="r" b="b" t="t" l="l"/>
            <a:pathLst>
              <a:path h="5009239" w="8490235">
                <a:moveTo>
                  <a:pt x="0" y="0"/>
                </a:moveTo>
                <a:lnTo>
                  <a:pt x="8490235" y="0"/>
                </a:lnTo>
                <a:lnTo>
                  <a:pt x="8490235" y="5009239"/>
                </a:lnTo>
                <a:lnTo>
                  <a:pt x="0" y="5009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0153" y="1954600"/>
            <a:ext cx="3256901" cy="5294962"/>
          </a:xfrm>
          <a:custGeom>
            <a:avLst/>
            <a:gdLst/>
            <a:ahLst/>
            <a:cxnLst/>
            <a:rect r="r" b="b" t="t" l="l"/>
            <a:pathLst>
              <a:path h="5294962" w="3256901">
                <a:moveTo>
                  <a:pt x="0" y="0"/>
                </a:moveTo>
                <a:lnTo>
                  <a:pt x="3256901" y="0"/>
                </a:lnTo>
                <a:lnTo>
                  <a:pt x="3256901" y="5294962"/>
                </a:lnTo>
                <a:lnTo>
                  <a:pt x="0" y="5294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85757" y="5372614"/>
            <a:ext cx="7248792" cy="7239731"/>
          </a:xfrm>
          <a:custGeom>
            <a:avLst/>
            <a:gdLst/>
            <a:ahLst/>
            <a:cxnLst/>
            <a:rect r="r" b="b" t="t" l="l"/>
            <a:pathLst>
              <a:path h="7239731" w="7248792">
                <a:moveTo>
                  <a:pt x="0" y="0"/>
                </a:moveTo>
                <a:lnTo>
                  <a:pt x="7248792" y="0"/>
                </a:lnTo>
                <a:lnTo>
                  <a:pt x="7248792" y="7239732"/>
                </a:lnTo>
                <a:lnTo>
                  <a:pt x="0" y="7239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82387" y="3697518"/>
            <a:ext cx="3456166" cy="5294962"/>
          </a:xfrm>
          <a:custGeom>
            <a:avLst/>
            <a:gdLst/>
            <a:ahLst/>
            <a:cxnLst/>
            <a:rect r="r" b="b" t="t" l="l"/>
            <a:pathLst>
              <a:path h="5294962" w="3456166">
                <a:moveTo>
                  <a:pt x="0" y="0"/>
                </a:moveTo>
                <a:lnTo>
                  <a:pt x="3456166" y="0"/>
                </a:lnTo>
                <a:lnTo>
                  <a:pt x="3456166" y="5294962"/>
                </a:lnTo>
                <a:lnTo>
                  <a:pt x="0" y="52949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80502" y="7318880"/>
            <a:ext cx="6401925" cy="60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6"/>
              </a:lnSpc>
            </a:pPr>
            <a:r>
              <a:rPr lang="en-US" sz="3568">
                <a:solidFill>
                  <a:srgbClr val="FFFFFF"/>
                </a:solidFill>
                <a:latin typeface="Neue Machina Ultra-Bold"/>
              </a:rPr>
              <a:t>of Protocol No.1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2518" y="895350"/>
            <a:ext cx="16022964" cy="915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02"/>
              </a:lnSpc>
            </a:pPr>
            <a:r>
              <a:rPr lang="en-US" sz="5930">
                <a:solidFill>
                  <a:srgbClr val="FFFFFF"/>
                </a:solidFill>
                <a:latin typeface="Neue Machina Ultra-Bold"/>
              </a:rPr>
              <a:t>Article 6</a:t>
            </a:r>
            <a:r>
              <a:rPr lang="en-US" sz="5930">
                <a:solidFill>
                  <a:srgbClr val="FFFFFF"/>
                </a:solidFill>
                <a:latin typeface="Neue Machina"/>
              </a:rPr>
              <a:t> </a:t>
            </a: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Neue Machina"/>
              </a:rPr>
              <a:t>safeguards the</a:t>
            </a:r>
            <a:r>
              <a:rPr lang="en-US" sz="4200">
                <a:solidFill>
                  <a:srgbClr val="FFFFFF"/>
                </a:solidFill>
                <a:latin typeface="Neue Machina Ultra-Bold"/>
              </a:rPr>
              <a:t> right to a fair trial </a:t>
            </a:r>
            <a:r>
              <a:rPr lang="en-US" sz="4200">
                <a:solidFill>
                  <a:srgbClr val="FFFFFF"/>
                </a:solidFill>
                <a:latin typeface="Neue Machina Ultra-Bold"/>
              </a:rPr>
              <a:t> </a:t>
            </a:r>
          </a:p>
          <a:p>
            <a:pPr>
              <a:lnSpc>
                <a:spcPts val="7153"/>
              </a:lnSpc>
            </a:pPr>
          </a:p>
          <a:p>
            <a:pPr>
              <a:lnSpc>
                <a:spcPts val="8302"/>
              </a:lnSpc>
            </a:pPr>
            <a:r>
              <a:rPr lang="en-US" sz="5930">
                <a:solidFill>
                  <a:srgbClr val="FFFFFF"/>
                </a:solidFill>
                <a:latin typeface="Neue Machina Ultra-Bold"/>
              </a:rPr>
              <a:t>Article 1 of Protocol No.1</a:t>
            </a:r>
            <a:r>
              <a:rPr lang="en-US" sz="5930">
                <a:solidFill>
                  <a:srgbClr val="FFFFFF"/>
                </a:solidFill>
                <a:latin typeface="Neue Machina"/>
              </a:rPr>
              <a:t> </a:t>
            </a: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Neue Machina"/>
              </a:rPr>
              <a:t>protects </a:t>
            </a:r>
            <a:r>
              <a:rPr lang="en-US" sz="4200">
                <a:solidFill>
                  <a:srgbClr val="FFFFFF"/>
                </a:solidFill>
                <a:latin typeface="Neue Machina"/>
              </a:rPr>
              <a:t>the </a:t>
            </a:r>
            <a:r>
              <a:rPr lang="en-US" sz="4200">
                <a:solidFill>
                  <a:srgbClr val="FFFFFF"/>
                </a:solidFill>
                <a:latin typeface="Neue Machina Ultra-Bold"/>
              </a:rPr>
              <a:t>right to the peaceful enjoyment of possessions </a:t>
            </a:r>
          </a:p>
          <a:p>
            <a:pPr>
              <a:lnSpc>
                <a:spcPts val="6003"/>
              </a:lnSpc>
            </a:pPr>
          </a:p>
          <a:p>
            <a:pPr>
              <a:lnSpc>
                <a:spcPts val="4182"/>
              </a:lnSpc>
            </a:pPr>
            <a:r>
              <a:rPr lang="en-US" sz="2987">
                <a:solidFill>
                  <a:srgbClr val="FFFFFF"/>
                </a:solidFill>
                <a:latin typeface="Neue Machina"/>
              </a:rPr>
              <a:t>⇒ issues related to fair trial rights in conjunction with property rights (disputes over property ownership, confiscation, or expropriation) ⇒  importance of considering property rights in the context of fair trial rights, particularly in cases where property rights may be affected by legal proceedings</a:t>
            </a:r>
          </a:p>
          <a:p>
            <a:pPr>
              <a:lnSpc>
                <a:spcPts val="4182"/>
              </a:lnSpc>
            </a:pPr>
          </a:p>
          <a:p>
            <a:pPr>
              <a:lnSpc>
                <a:spcPts val="41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7490" y="70280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44677">
            <a:off x="-1910844" y="-953704"/>
            <a:ext cx="6265359" cy="3696562"/>
          </a:xfrm>
          <a:custGeom>
            <a:avLst/>
            <a:gdLst/>
            <a:ahLst/>
            <a:cxnLst/>
            <a:rect r="r" b="b" t="t" l="l"/>
            <a:pathLst>
              <a:path h="3696562" w="6265359">
                <a:moveTo>
                  <a:pt x="0" y="0"/>
                </a:moveTo>
                <a:lnTo>
                  <a:pt x="6265359" y="0"/>
                </a:lnTo>
                <a:lnTo>
                  <a:pt x="6265359" y="3696562"/>
                </a:lnTo>
                <a:lnTo>
                  <a:pt x="0" y="3696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0153" y="1954600"/>
            <a:ext cx="3256901" cy="5294962"/>
          </a:xfrm>
          <a:custGeom>
            <a:avLst/>
            <a:gdLst/>
            <a:ahLst/>
            <a:cxnLst/>
            <a:rect r="r" b="b" t="t" l="l"/>
            <a:pathLst>
              <a:path h="5294962" w="3256901">
                <a:moveTo>
                  <a:pt x="0" y="0"/>
                </a:moveTo>
                <a:lnTo>
                  <a:pt x="3256901" y="0"/>
                </a:lnTo>
                <a:lnTo>
                  <a:pt x="3256901" y="5294962"/>
                </a:lnTo>
                <a:lnTo>
                  <a:pt x="0" y="5294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85757" y="5372614"/>
            <a:ext cx="7248792" cy="7239731"/>
          </a:xfrm>
          <a:custGeom>
            <a:avLst/>
            <a:gdLst/>
            <a:ahLst/>
            <a:cxnLst/>
            <a:rect r="r" b="b" t="t" l="l"/>
            <a:pathLst>
              <a:path h="7239731" w="7248792">
                <a:moveTo>
                  <a:pt x="0" y="0"/>
                </a:moveTo>
                <a:lnTo>
                  <a:pt x="7248792" y="0"/>
                </a:lnTo>
                <a:lnTo>
                  <a:pt x="7248792" y="7239732"/>
                </a:lnTo>
                <a:lnTo>
                  <a:pt x="0" y="7239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05944" y="3401041"/>
            <a:ext cx="3883509" cy="5591439"/>
          </a:xfrm>
          <a:custGeom>
            <a:avLst/>
            <a:gdLst/>
            <a:ahLst/>
            <a:cxnLst/>
            <a:rect r="r" b="b" t="t" l="l"/>
            <a:pathLst>
              <a:path h="5591439" w="3883509">
                <a:moveTo>
                  <a:pt x="0" y="0"/>
                </a:moveTo>
                <a:lnTo>
                  <a:pt x="3883508" y="0"/>
                </a:lnTo>
                <a:lnTo>
                  <a:pt x="3883508" y="5591439"/>
                </a:lnTo>
                <a:lnTo>
                  <a:pt x="0" y="55914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8694" y="3549280"/>
            <a:ext cx="3677592" cy="5294962"/>
          </a:xfrm>
          <a:custGeom>
            <a:avLst/>
            <a:gdLst/>
            <a:ahLst/>
            <a:cxnLst/>
            <a:rect r="r" b="b" t="t" l="l"/>
            <a:pathLst>
              <a:path h="5294962" w="3677592">
                <a:moveTo>
                  <a:pt x="0" y="0"/>
                </a:moveTo>
                <a:lnTo>
                  <a:pt x="3677592" y="0"/>
                </a:lnTo>
                <a:lnTo>
                  <a:pt x="3677592" y="5294961"/>
                </a:lnTo>
                <a:lnTo>
                  <a:pt x="0" y="52949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2518" y="895350"/>
            <a:ext cx="16022964" cy="892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02"/>
              </a:lnSpc>
            </a:pPr>
            <a:r>
              <a:rPr lang="en-US" sz="5930">
                <a:solidFill>
                  <a:srgbClr val="FFFFFF"/>
                </a:solidFill>
                <a:latin typeface="Neue Machina Ultra-Bold"/>
              </a:rPr>
              <a:t>Article 3</a:t>
            </a:r>
            <a:r>
              <a:rPr lang="en-US" sz="5930">
                <a:solidFill>
                  <a:srgbClr val="FFFFFF"/>
                </a:solidFill>
                <a:latin typeface="Neue Machina"/>
              </a:rPr>
              <a:t> </a:t>
            </a:r>
          </a:p>
          <a:p>
            <a:pPr>
              <a:lnSpc>
                <a:spcPts val="6003"/>
              </a:lnSpc>
            </a:pPr>
            <a:r>
              <a:rPr lang="en-US" sz="4288">
                <a:solidFill>
                  <a:srgbClr val="FFFFFF"/>
                </a:solidFill>
                <a:latin typeface="Neue Machina Ultra-Bold"/>
              </a:rPr>
              <a:t>prohibits torture, inhuman, or degrading treatment or punishment </a:t>
            </a:r>
            <a:r>
              <a:rPr lang="en-US" sz="4288">
                <a:solidFill>
                  <a:srgbClr val="FFFFFF"/>
                </a:solidFill>
                <a:latin typeface="Neue Machina Ultra-Bold"/>
              </a:rPr>
              <a:t> </a:t>
            </a:r>
          </a:p>
          <a:p>
            <a:pPr>
              <a:lnSpc>
                <a:spcPts val="7153"/>
              </a:lnSpc>
            </a:pPr>
          </a:p>
          <a:p>
            <a:pPr>
              <a:lnSpc>
                <a:spcPts val="8302"/>
              </a:lnSpc>
            </a:pPr>
            <a:r>
              <a:rPr lang="en-US" sz="5930">
                <a:solidFill>
                  <a:srgbClr val="FFFFFF"/>
                </a:solidFill>
                <a:latin typeface="Neue Machina Ultra-Bold"/>
              </a:rPr>
              <a:t>Article 13</a:t>
            </a:r>
            <a:r>
              <a:rPr lang="en-US" sz="5930">
                <a:solidFill>
                  <a:srgbClr val="FFFFFF"/>
                </a:solidFill>
                <a:latin typeface="Neue Machina"/>
              </a:rPr>
              <a:t> </a:t>
            </a:r>
          </a:p>
          <a:p>
            <a:pPr>
              <a:lnSpc>
                <a:spcPts val="6003"/>
              </a:lnSpc>
            </a:pPr>
            <a:r>
              <a:rPr lang="en-US" sz="4288">
                <a:solidFill>
                  <a:srgbClr val="FFFFFF"/>
                </a:solidFill>
                <a:latin typeface="Neue Machina"/>
              </a:rPr>
              <a:t>guarantees </a:t>
            </a:r>
            <a:r>
              <a:rPr lang="en-US" sz="4288">
                <a:solidFill>
                  <a:srgbClr val="FFFFFF"/>
                </a:solidFill>
                <a:latin typeface="Neue Machina Ultra-Bold"/>
              </a:rPr>
              <a:t>the right to an effective remedy</a:t>
            </a:r>
            <a:r>
              <a:rPr lang="en-US" sz="4288">
                <a:solidFill>
                  <a:srgbClr val="FFFFFF"/>
                </a:solidFill>
                <a:latin typeface="Neue Machina"/>
              </a:rPr>
              <a:t> for violations of rights under the ECHR </a:t>
            </a:r>
          </a:p>
          <a:p>
            <a:pPr>
              <a:lnSpc>
                <a:spcPts val="6003"/>
              </a:lnSpc>
            </a:pPr>
          </a:p>
          <a:p>
            <a:pPr>
              <a:lnSpc>
                <a:spcPts val="4182"/>
              </a:lnSpc>
            </a:pPr>
            <a:r>
              <a:rPr lang="en-US" sz="2987">
                <a:solidFill>
                  <a:srgbClr val="FFFFFF"/>
                </a:solidFill>
                <a:latin typeface="Neue Machina"/>
              </a:rPr>
              <a:t>⇒ the frequent citation of Articles 3 and 13 together suggests cases where individuals allege torture, inhuman treatment, or degrading conditions and seek an effective remedy for these violations</a:t>
            </a:r>
          </a:p>
          <a:p>
            <a:pPr>
              <a:lnSpc>
                <a:spcPts val="41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44677">
            <a:off x="-1710790" y="-812170"/>
            <a:ext cx="8031238" cy="4738430"/>
          </a:xfrm>
          <a:custGeom>
            <a:avLst/>
            <a:gdLst/>
            <a:ahLst/>
            <a:cxnLst/>
            <a:rect r="r" b="b" t="t" l="l"/>
            <a:pathLst>
              <a:path h="4738430" w="8031238">
                <a:moveTo>
                  <a:pt x="0" y="0"/>
                </a:moveTo>
                <a:lnTo>
                  <a:pt x="8031238" y="0"/>
                </a:lnTo>
                <a:lnTo>
                  <a:pt x="8031238" y="4738430"/>
                </a:lnTo>
                <a:lnTo>
                  <a:pt x="0" y="473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06260" y="3973154"/>
            <a:ext cx="3495276" cy="5019326"/>
          </a:xfrm>
          <a:custGeom>
            <a:avLst/>
            <a:gdLst/>
            <a:ahLst/>
            <a:cxnLst/>
            <a:rect r="r" b="b" t="t" l="l"/>
            <a:pathLst>
              <a:path h="5019326" w="3495276">
                <a:moveTo>
                  <a:pt x="0" y="0"/>
                </a:moveTo>
                <a:lnTo>
                  <a:pt x="3495277" y="0"/>
                </a:lnTo>
                <a:lnTo>
                  <a:pt x="3495277" y="5019326"/>
                </a:lnTo>
                <a:lnTo>
                  <a:pt x="0" y="5019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85757" y="5372614"/>
            <a:ext cx="7248792" cy="7239731"/>
          </a:xfrm>
          <a:custGeom>
            <a:avLst/>
            <a:gdLst/>
            <a:ahLst/>
            <a:cxnLst/>
            <a:rect r="r" b="b" t="t" l="l"/>
            <a:pathLst>
              <a:path h="7239731" w="7248792">
                <a:moveTo>
                  <a:pt x="0" y="0"/>
                </a:moveTo>
                <a:lnTo>
                  <a:pt x="7248792" y="0"/>
                </a:lnTo>
                <a:lnTo>
                  <a:pt x="7248792" y="7239732"/>
                </a:lnTo>
                <a:lnTo>
                  <a:pt x="0" y="7239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4986" y="3563165"/>
            <a:ext cx="3486150" cy="5019326"/>
          </a:xfrm>
          <a:custGeom>
            <a:avLst/>
            <a:gdLst/>
            <a:ahLst/>
            <a:cxnLst/>
            <a:rect r="r" b="b" t="t" l="l"/>
            <a:pathLst>
              <a:path h="5019326" w="3486150">
                <a:moveTo>
                  <a:pt x="0" y="0"/>
                </a:moveTo>
                <a:lnTo>
                  <a:pt x="3486151" y="0"/>
                </a:lnTo>
                <a:lnTo>
                  <a:pt x="3486151" y="5019327"/>
                </a:lnTo>
                <a:lnTo>
                  <a:pt x="0" y="50193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36" y="875259"/>
            <a:ext cx="16022964" cy="941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02"/>
              </a:lnSpc>
            </a:pPr>
            <a:r>
              <a:rPr lang="en-US" sz="5930">
                <a:solidFill>
                  <a:srgbClr val="FFFFFF"/>
                </a:solidFill>
                <a:latin typeface="Neue Machina Ultra-Bold"/>
              </a:rPr>
              <a:t>Article 3</a:t>
            </a:r>
            <a:r>
              <a:rPr lang="en-US" sz="5930">
                <a:solidFill>
                  <a:srgbClr val="FFFFFF"/>
                </a:solidFill>
                <a:latin typeface="Neue Machina"/>
              </a:rPr>
              <a:t> </a:t>
            </a:r>
          </a:p>
          <a:p>
            <a:pPr>
              <a:lnSpc>
                <a:spcPts val="6003"/>
              </a:lnSpc>
            </a:pPr>
            <a:r>
              <a:rPr lang="en-US" sz="4288">
                <a:solidFill>
                  <a:srgbClr val="FFFFFF"/>
                </a:solidFill>
                <a:latin typeface="Neue Machina Ultra-Bold"/>
              </a:rPr>
              <a:t>prohibits torture, inhuman, or degrading treatment or punishment </a:t>
            </a:r>
            <a:r>
              <a:rPr lang="en-US" sz="4288">
                <a:solidFill>
                  <a:srgbClr val="FFFFFF"/>
                </a:solidFill>
                <a:latin typeface="Neue Machina Ultra-Bold"/>
              </a:rPr>
              <a:t> </a:t>
            </a:r>
          </a:p>
          <a:p>
            <a:pPr>
              <a:lnSpc>
                <a:spcPts val="7153"/>
              </a:lnSpc>
            </a:pPr>
          </a:p>
          <a:p>
            <a:pPr>
              <a:lnSpc>
                <a:spcPts val="8302"/>
              </a:lnSpc>
            </a:pPr>
            <a:r>
              <a:rPr lang="en-US" sz="5930">
                <a:solidFill>
                  <a:srgbClr val="FFFFFF"/>
                </a:solidFill>
                <a:latin typeface="Neue Machina Ultra-Bold"/>
              </a:rPr>
              <a:t>Article 5 </a:t>
            </a: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Neue Machina Ultra-Bold"/>
              </a:rPr>
              <a:t>right to liberty and security, protecting individuals from arbitrary detention </a:t>
            </a:r>
          </a:p>
          <a:p>
            <a:pPr>
              <a:lnSpc>
                <a:spcPts val="6003"/>
              </a:lnSpc>
            </a:pPr>
          </a:p>
          <a:p>
            <a:pPr>
              <a:lnSpc>
                <a:spcPts val="4182"/>
              </a:lnSpc>
            </a:pPr>
            <a:r>
              <a:rPr lang="en-US" sz="2987">
                <a:solidFill>
                  <a:srgbClr val="FFFFFF"/>
                </a:solidFill>
                <a:latin typeface="Neue Machina"/>
              </a:rPr>
              <a:t>⇒ cases where individuals allege violations of their right to be free from torture, inhuman or degrading treatment in the context of deprivation of liberty (ill-treatment or harsh conditions of detention)</a:t>
            </a:r>
          </a:p>
          <a:p>
            <a:pPr>
              <a:lnSpc>
                <a:spcPts val="4182"/>
              </a:lnSpc>
            </a:pPr>
          </a:p>
          <a:p>
            <a:pPr>
              <a:lnSpc>
                <a:spcPts val="41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8157525" y="3855378"/>
            <a:ext cx="0" cy="377419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20654">
            <a:off x="13078010" y="93031"/>
            <a:ext cx="6469296" cy="3340559"/>
          </a:xfrm>
          <a:custGeom>
            <a:avLst/>
            <a:gdLst/>
            <a:ahLst/>
            <a:cxnLst/>
            <a:rect r="r" b="b" t="t" l="l"/>
            <a:pathLst>
              <a:path h="3340559" w="6469296">
                <a:moveTo>
                  <a:pt x="0" y="0"/>
                </a:moveTo>
                <a:lnTo>
                  <a:pt x="6469296" y="0"/>
                </a:lnTo>
                <a:lnTo>
                  <a:pt x="6469296" y="3340559"/>
                </a:lnTo>
                <a:lnTo>
                  <a:pt x="0" y="3340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661459">
            <a:off x="-852295" y="8275883"/>
            <a:ext cx="3810235" cy="3133918"/>
          </a:xfrm>
          <a:custGeom>
            <a:avLst/>
            <a:gdLst/>
            <a:ahLst/>
            <a:cxnLst/>
            <a:rect r="r" b="b" t="t" l="l"/>
            <a:pathLst>
              <a:path h="3133918" w="3810235">
                <a:moveTo>
                  <a:pt x="0" y="0"/>
                </a:moveTo>
                <a:lnTo>
                  <a:pt x="3810234" y="0"/>
                </a:lnTo>
                <a:lnTo>
                  <a:pt x="3810234" y="3133918"/>
                </a:lnTo>
                <a:lnTo>
                  <a:pt x="0" y="3133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40322" y="5348720"/>
            <a:ext cx="8648734" cy="7189260"/>
          </a:xfrm>
          <a:custGeom>
            <a:avLst/>
            <a:gdLst/>
            <a:ahLst/>
            <a:cxnLst/>
            <a:rect r="r" b="b" t="t" l="l"/>
            <a:pathLst>
              <a:path h="7189260" w="8648734">
                <a:moveTo>
                  <a:pt x="0" y="0"/>
                </a:moveTo>
                <a:lnTo>
                  <a:pt x="8648735" y="0"/>
                </a:lnTo>
                <a:lnTo>
                  <a:pt x="8648735" y="7189260"/>
                </a:lnTo>
                <a:lnTo>
                  <a:pt x="0" y="7189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45992" y="7217243"/>
            <a:ext cx="4731780" cy="4424214"/>
          </a:xfrm>
          <a:custGeom>
            <a:avLst/>
            <a:gdLst/>
            <a:ahLst/>
            <a:cxnLst/>
            <a:rect r="r" b="b" t="t" l="l"/>
            <a:pathLst>
              <a:path h="4424214" w="4731780">
                <a:moveTo>
                  <a:pt x="0" y="0"/>
                </a:moveTo>
                <a:lnTo>
                  <a:pt x="4731780" y="0"/>
                </a:lnTo>
                <a:lnTo>
                  <a:pt x="4731780" y="4424215"/>
                </a:lnTo>
                <a:lnTo>
                  <a:pt x="0" y="44242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403082"/>
            <a:ext cx="14238600" cy="1269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5"/>
              </a:lnSpc>
            </a:pPr>
            <a:r>
              <a:rPr lang="en-US" sz="7339">
                <a:solidFill>
                  <a:srgbClr val="FFFFFF"/>
                </a:solidFill>
                <a:latin typeface="Neue Machina Ultra-Bold"/>
              </a:rPr>
              <a:t>Potential applicatios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4228" y="3741078"/>
            <a:ext cx="2598564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5&amp;3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2501" y="5086350"/>
            <a:ext cx="6206982" cy="2902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1449" indent="-295724" lvl="1">
              <a:lnSpc>
                <a:spcPts val="3835"/>
              </a:lnSpc>
              <a:buFont typeface="Arial"/>
              <a:buChar char="•"/>
            </a:pPr>
            <a:r>
              <a:rPr lang="en-US" sz="2739">
                <a:solidFill>
                  <a:srgbClr val="FFFFFF"/>
                </a:solidFill>
                <a:latin typeface="Montserrat"/>
              </a:rPr>
              <a:t>advocacy for improved detention standards, enhanced safeguards against ill-treatment, and the promotion of human dignity within detention facilities.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1971" y="3741078"/>
            <a:ext cx="7149060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6&amp;1 (protocol 1)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30194" y="4984845"/>
            <a:ext cx="6955568" cy="338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8863" indent="-299432" lvl="1">
              <a:lnSpc>
                <a:spcPts val="3883"/>
              </a:lnSpc>
              <a:buFont typeface="Arial"/>
              <a:buChar char="•"/>
            </a:pPr>
            <a:r>
              <a:rPr lang="en-US" sz="2773">
                <a:solidFill>
                  <a:srgbClr val="FFFFFF"/>
                </a:solidFill>
                <a:latin typeface="Montserrat"/>
              </a:rPr>
              <a:t>Strengthen property rights advocacy within fair trial guarantees.</a:t>
            </a:r>
          </a:p>
          <a:p>
            <a:pPr marL="598863" indent="-299432" lvl="1">
              <a:lnSpc>
                <a:spcPts val="3883"/>
              </a:lnSpc>
              <a:buFont typeface="Arial"/>
              <a:buChar char="•"/>
            </a:pPr>
            <a:r>
              <a:rPr lang="en-US" sz="2773">
                <a:solidFill>
                  <a:srgbClr val="FFFFFF"/>
                </a:solidFill>
                <a:latin typeface="Montserrat"/>
              </a:rPr>
              <a:t>Advocate for legislative reforms recognizing the interplay between property rights and fair trial rights.</a:t>
            </a:r>
          </a:p>
          <a:p>
            <a:pPr>
              <a:lnSpc>
                <a:spcPts val="3883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5981" y="1176221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Benefits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044" y="3517308"/>
            <a:ext cx="16169256" cy="426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5097" indent="-292548" lvl="1">
              <a:lnSpc>
                <a:spcPts val="3794"/>
              </a:lnSpc>
              <a:buFont typeface="Arial"/>
              <a:buChar char="•"/>
            </a:pPr>
            <a:r>
              <a:rPr lang="en-US" sz="2710">
                <a:solidFill>
                  <a:srgbClr val="FFFFFF"/>
                </a:solidFill>
                <a:latin typeface="Montserrat"/>
              </a:rPr>
              <a:t>Insights into the specific challenges faced by individuals seeking remedies for violations of their fair trial rights and highlight the importance of effective remedies in achieving justice at a national level</a:t>
            </a:r>
          </a:p>
          <a:p>
            <a:pPr marL="585097" indent="-292548" lvl="1">
              <a:lnSpc>
                <a:spcPts val="3794"/>
              </a:lnSpc>
              <a:buFont typeface="Arial"/>
              <a:buChar char="•"/>
            </a:pPr>
            <a:r>
              <a:rPr lang="en-US" sz="2710">
                <a:solidFill>
                  <a:srgbClr val="FFFFFF"/>
                </a:solidFill>
                <a:latin typeface="Montserrat"/>
              </a:rPr>
              <a:t>Insights into</a:t>
            </a:r>
            <a:r>
              <a:rPr lang="en-US" sz="2710">
                <a:solidFill>
                  <a:srgbClr val="FFFFFF"/>
                </a:solidFill>
                <a:latin typeface="Montserrat Bold"/>
              </a:rPr>
              <a:t> the interconnectedness of different rights within the ECHR framework</a:t>
            </a:r>
          </a:p>
          <a:p>
            <a:pPr marL="585097" indent="-292548" lvl="1">
              <a:lnSpc>
                <a:spcPts val="3794"/>
              </a:lnSpc>
              <a:buFont typeface="Arial"/>
              <a:buChar char="•"/>
            </a:pPr>
            <a:r>
              <a:rPr lang="en-US" sz="2710">
                <a:solidFill>
                  <a:srgbClr val="FFFFFF"/>
                </a:solidFill>
                <a:latin typeface="Montserrat Bold"/>
              </a:rPr>
              <a:t>Guidance for stakeholders</a:t>
            </a:r>
            <a:r>
              <a:rPr lang="en-US" sz="2710">
                <a:solidFill>
                  <a:srgbClr val="FFFFFF"/>
                </a:solidFill>
                <a:latin typeface="Montserrat"/>
              </a:rPr>
              <a:t> in identifying patterns and trends in human rights violations</a:t>
            </a:r>
          </a:p>
          <a:p>
            <a:pPr marL="585097" indent="-292548" lvl="1">
              <a:lnSpc>
                <a:spcPts val="3794"/>
              </a:lnSpc>
              <a:buFont typeface="Arial"/>
              <a:buChar char="•"/>
            </a:pPr>
            <a:r>
              <a:rPr lang="en-US" sz="2710">
                <a:solidFill>
                  <a:srgbClr val="FFFFFF"/>
                </a:solidFill>
                <a:latin typeface="Montserrat"/>
              </a:rPr>
              <a:t>Contribution to the </a:t>
            </a:r>
            <a:r>
              <a:rPr lang="en-US" sz="2710">
                <a:solidFill>
                  <a:srgbClr val="FFFFFF"/>
                </a:solidFill>
                <a:latin typeface="Montserrat Bold"/>
              </a:rPr>
              <a:t>development of legal arguments, advocacy strategies, and policy recommendations</a:t>
            </a:r>
          </a:p>
          <a:p>
            <a:pPr>
              <a:lnSpc>
                <a:spcPts val="3794"/>
              </a:lnSpc>
            </a:pPr>
          </a:p>
          <a:p>
            <a:pPr>
              <a:lnSpc>
                <a:spcPts val="379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3757628"/>
            <a:ext cx="9289521" cy="1385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8"/>
              </a:lnSpc>
            </a:pPr>
            <a:r>
              <a:rPr lang="en-US" sz="8063">
                <a:solidFill>
                  <a:srgbClr val="FFFFFF"/>
                </a:solidFill>
                <a:latin typeface="Neue Machina Ultra-Bold"/>
              </a:rPr>
              <a:t>Research topic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80741" y="5095875"/>
            <a:ext cx="7726517" cy="96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FFFFFF"/>
                </a:solidFill>
                <a:latin typeface="Montserrat"/>
              </a:rPr>
              <a:t> To find what articles of the ECHR are most often cited together in ECHR case law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2727728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Outline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80741" y="4500759"/>
            <a:ext cx="7726517" cy="203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I. Data Collection</a:t>
            </a:r>
          </a:p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II. Article Combinations</a:t>
            </a:r>
          </a:p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III. Analysis of Results </a:t>
            </a:r>
          </a:p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IV. Conclusion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85825"/>
            <a:ext cx="12139177" cy="121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88"/>
              </a:lnSpc>
            </a:pPr>
            <a:r>
              <a:rPr lang="en-US" sz="7063">
                <a:solidFill>
                  <a:srgbClr val="FFFFFF"/>
                </a:solidFill>
                <a:latin typeface="Neue Machina Ultra-Bold"/>
              </a:rPr>
              <a:t>Data collection method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0371" y="5114925"/>
            <a:ext cx="2991261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echr-extractor library</a:t>
            </a:r>
          </a:p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Limitation of how many cases can be treated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0371" y="3877054"/>
            <a:ext cx="4037221" cy="74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23"/>
              </a:lnSpc>
            </a:pPr>
            <a:r>
              <a:rPr lang="en-US" sz="4373">
                <a:solidFill>
                  <a:srgbClr val="FFFFFF"/>
                </a:solidFill>
                <a:latin typeface="Neue Machina Ultra-Bold"/>
              </a:rPr>
              <a:t>Method I: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66790" y="5105400"/>
            <a:ext cx="2677210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Scraping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HUDOC website barriers on scraping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31533" y="5105400"/>
            <a:ext cx="3670257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Using already existent .csv file with cases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Extracting additional two files of new cases (limit of 500 cases per export)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26743" y="3877054"/>
            <a:ext cx="4037221" cy="74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23"/>
              </a:lnSpc>
            </a:pPr>
            <a:r>
              <a:rPr lang="en-US" sz="4373">
                <a:solidFill>
                  <a:srgbClr val="FFFFFF"/>
                </a:solidFill>
                <a:latin typeface="Neue Machina Ultra-Bold"/>
              </a:rPr>
              <a:t>Method II: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88633" y="3877054"/>
            <a:ext cx="4037221" cy="74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23"/>
              </a:lnSpc>
            </a:pPr>
            <a:r>
              <a:rPr lang="en-US" sz="4373">
                <a:solidFill>
                  <a:srgbClr val="FFFFFF"/>
                </a:solidFill>
                <a:latin typeface="Neue Machina Ultra-Bold"/>
              </a:rPr>
              <a:t>Method III: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004471"/>
            <a:ext cx="758755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(around 25,800 cases)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8930" y="6652779"/>
            <a:ext cx="14348622" cy="3025530"/>
          </a:xfrm>
          <a:custGeom>
            <a:avLst/>
            <a:gdLst/>
            <a:ahLst/>
            <a:cxnLst/>
            <a:rect r="r" b="b" t="t" l="l"/>
            <a:pathLst>
              <a:path h="3025530" w="14348622">
                <a:moveTo>
                  <a:pt x="0" y="0"/>
                </a:moveTo>
                <a:lnTo>
                  <a:pt x="14348622" y="0"/>
                </a:lnTo>
                <a:lnTo>
                  <a:pt x="14348622" y="3025531"/>
                </a:lnTo>
                <a:lnTo>
                  <a:pt x="0" y="30255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Preparing the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0107" y="3588163"/>
            <a:ext cx="13369029" cy="264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004" indent="-326002" lvl="1">
              <a:lnSpc>
                <a:spcPts val="4227"/>
              </a:lnSpc>
              <a:buFont typeface="Arial"/>
              <a:buChar char="•"/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Differences between the .csv files </a:t>
            </a:r>
          </a:p>
          <a:p>
            <a:pPr marL="1304008" indent="-434669" lvl="2">
              <a:lnSpc>
                <a:spcPts val="4227"/>
              </a:lnSpc>
              <a:buFont typeface="Arial"/>
              <a:buChar char="⚬"/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Handling missing values and different names of columns</a:t>
            </a:r>
          </a:p>
          <a:p>
            <a:pPr marL="1304008" indent="-434669" lvl="2">
              <a:lnSpc>
                <a:spcPts val="4227"/>
              </a:lnSpc>
              <a:buFont typeface="Arial"/>
              <a:buChar char="⚬"/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Extracting articles violated and articles not violated from conclusion</a:t>
            </a:r>
          </a:p>
          <a:p>
            <a:pPr marL="1304008" indent="-434669" lvl="2">
              <a:lnSpc>
                <a:spcPts val="4227"/>
              </a:lnSpc>
              <a:buFont typeface="Arial"/>
              <a:buChar char="⚬"/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Dropping duplicate cases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51353" y="6623074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6"/>
                </a:lnTo>
                <a:lnTo>
                  <a:pt x="0" y="263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99481" y="2073011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17153" y="2073011"/>
            <a:ext cx="6793314" cy="7756416"/>
          </a:xfrm>
          <a:custGeom>
            <a:avLst/>
            <a:gdLst/>
            <a:ahLst/>
            <a:cxnLst/>
            <a:rect r="r" b="b" t="t" l="l"/>
            <a:pathLst>
              <a:path h="7756416" w="6793314">
                <a:moveTo>
                  <a:pt x="0" y="0"/>
                </a:moveTo>
                <a:lnTo>
                  <a:pt x="6793313" y="0"/>
                </a:lnTo>
                <a:lnTo>
                  <a:pt x="6793313" y="7756416"/>
                </a:lnTo>
                <a:lnTo>
                  <a:pt x="0" y="7756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6244" y="4522956"/>
            <a:ext cx="9746191" cy="1241088"/>
          </a:xfrm>
          <a:custGeom>
            <a:avLst/>
            <a:gdLst/>
            <a:ahLst/>
            <a:cxnLst/>
            <a:rect r="r" b="b" t="t" l="l"/>
            <a:pathLst>
              <a:path h="1241088" w="9746191">
                <a:moveTo>
                  <a:pt x="0" y="0"/>
                </a:moveTo>
                <a:lnTo>
                  <a:pt x="9746191" y="0"/>
                </a:lnTo>
                <a:lnTo>
                  <a:pt x="9746191" y="1241088"/>
                </a:lnTo>
                <a:lnTo>
                  <a:pt x="0" y="1241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32255"/>
            <a:ext cx="14513139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eue Machina Ultra-Bold"/>
              </a:rPr>
              <a:t>Article combinations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1636" y="2489432"/>
            <a:ext cx="9352067" cy="1810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Using Combinations and Counter</a:t>
            </a:r>
          </a:p>
          <a:p>
            <a:pPr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Had to limit the chunk size for the code to work</a:t>
            </a:r>
          </a:p>
          <a:p>
            <a:pPr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Making sure all types of article formats are accommodated for 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6746427" y="5642657"/>
            <a:ext cx="7350851" cy="55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0"/>
              </a:lnSpc>
            </a:pPr>
            <a:r>
              <a:rPr lang="en-US" sz="3307">
                <a:solidFill>
                  <a:srgbClr val="FFFFFF"/>
                </a:solidFill>
                <a:latin typeface="Montserrat"/>
              </a:rPr>
              <a:t>Putting out findings in a graph: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61128">
            <a:off x="-690303" y="6595284"/>
            <a:ext cx="5307622" cy="4053696"/>
          </a:xfrm>
          <a:custGeom>
            <a:avLst/>
            <a:gdLst/>
            <a:ahLst/>
            <a:cxnLst/>
            <a:rect r="r" b="b" t="t" l="l"/>
            <a:pathLst>
              <a:path h="4053696" w="5307622">
                <a:moveTo>
                  <a:pt x="0" y="0"/>
                </a:moveTo>
                <a:lnTo>
                  <a:pt x="5307622" y="0"/>
                </a:lnTo>
                <a:lnTo>
                  <a:pt x="5307622" y="4053696"/>
                </a:lnTo>
                <a:lnTo>
                  <a:pt x="0" y="4053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244924"/>
            <a:ext cx="7565117" cy="7433386"/>
          </a:xfrm>
          <a:custGeom>
            <a:avLst/>
            <a:gdLst/>
            <a:ahLst/>
            <a:cxnLst/>
            <a:rect r="r" b="b" t="t" l="l"/>
            <a:pathLst>
              <a:path h="7433386" w="7565117">
                <a:moveTo>
                  <a:pt x="0" y="0"/>
                </a:moveTo>
                <a:lnTo>
                  <a:pt x="7565117" y="0"/>
                </a:lnTo>
                <a:lnTo>
                  <a:pt x="7565117" y="7433386"/>
                </a:lnTo>
                <a:lnTo>
                  <a:pt x="0" y="7433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97931" y="5288307"/>
            <a:ext cx="6899743" cy="2006093"/>
          </a:xfrm>
          <a:custGeom>
            <a:avLst/>
            <a:gdLst/>
            <a:ahLst/>
            <a:cxnLst/>
            <a:rect r="r" b="b" t="t" l="l"/>
            <a:pathLst>
              <a:path h="2006093" w="6899743">
                <a:moveTo>
                  <a:pt x="0" y="0"/>
                </a:moveTo>
                <a:lnTo>
                  <a:pt x="6899743" y="0"/>
                </a:lnTo>
                <a:lnTo>
                  <a:pt x="6899743" y="2006093"/>
                </a:lnTo>
                <a:lnTo>
                  <a:pt x="0" y="20060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85825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Frequency of Articles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238846"/>
            <a:ext cx="7630103" cy="1770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1070" indent="-365535" lvl="1">
              <a:lnSpc>
                <a:spcPts val="4740"/>
              </a:lnSpc>
              <a:buFont typeface="Arial"/>
              <a:buChar char="•"/>
            </a:pPr>
            <a:r>
              <a:rPr lang="en-US" sz="3386">
                <a:solidFill>
                  <a:srgbClr val="FFFFFF"/>
                </a:solidFill>
                <a:latin typeface="Montserrat"/>
              </a:rPr>
              <a:t>Checking whether findings also correspond with overall trend in ECHR case law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04267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26545" y="3454376"/>
            <a:ext cx="10837236" cy="367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Analysis of the Findings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7490" y="70280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44677">
            <a:off x="-1910844" y="-953704"/>
            <a:ext cx="6265359" cy="3696562"/>
          </a:xfrm>
          <a:custGeom>
            <a:avLst/>
            <a:gdLst/>
            <a:ahLst/>
            <a:cxnLst/>
            <a:rect r="r" b="b" t="t" l="l"/>
            <a:pathLst>
              <a:path h="3696562" w="6265359">
                <a:moveTo>
                  <a:pt x="0" y="0"/>
                </a:moveTo>
                <a:lnTo>
                  <a:pt x="6265359" y="0"/>
                </a:lnTo>
                <a:lnTo>
                  <a:pt x="6265359" y="3696562"/>
                </a:lnTo>
                <a:lnTo>
                  <a:pt x="0" y="3696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0153" y="2496019"/>
            <a:ext cx="3256901" cy="5294962"/>
          </a:xfrm>
          <a:custGeom>
            <a:avLst/>
            <a:gdLst/>
            <a:ahLst/>
            <a:cxnLst/>
            <a:rect r="r" b="b" t="t" l="l"/>
            <a:pathLst>
              <a:path h="5294962" w="3256901">
                <a:moveTo>
                  <a:pt x="0" y="0"/>
                </a:moveTo>
                <a:lnTo>
                  <a:pt x="3256901" y="0"/>
                </a:lnTo>
                <a:lnTo>
                  <a:pt x="3256901" y="5294962"/>
                </a:lnTo>
                <a:lnTo>
                  <a:pt x="0" y="5294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85757" y="5372614"/>
            <a:ext cx="7248792" cy="7239731"/>
          </a:xfrm>
          <a:custGeom>
            <a:avLst/>
            <a:gdLst/>
            <a:ahLst/>
            <a:cxnLst/>
            <a:rect r="r" b="b" t="t" l="l"/>
            <a:pathLst>
              <a:path h="7239731" w="7248792">
                <a:moveTo>
                  <a:pt x="0" y="0"/>
                </a:moveTo>
                <a:lnTo>
                  <a:pt x="7248792" y="0"/>
                </a:lnTo>
                <a:lnTo>
                  <a:pt x="7248792" y="7239732"/>
                </a:lnTo>
                <a:lnTo>
                  <a:pt x="0" y="7239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98694" y="3549280"/>
            <a:ext cx="3677592" cy="5294962"/>
          </a:xfrm>
          <a:custGeom>
            <a:avLst/>
            <a:gdLst/>
            <a:ahLst/>
            <a:cxnLst/>
            <a:rect r="r" b="b" t="t" l="l"/>
            <a:pathLst>
              <a:path h="5294962" w="3677592">
                <a:moveTo>
                  <a:pt x="0" y="0"/>
                </a:moveTo>
                <a:lnTo>
                  <a:pt x="3677592" y="0"/>
                </a:lnTo>
                <a:lnTo>
                  <a:pt x="3677592" y="5294961"/>
                </a:lnTo>
                <a:lnTo>
                  <a:pt x="0" y="52949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05991" y="3549280"/>
            <a:ext cx="3456166" cy="5294962"/>
          </a:xfrm>
          <a:custGeom>
            <a:avLst/>
            <a:gdLst/>
            <a:ahLst/>
            <a:cxnLst/>
            <a:rect r="r" b="b" t="t" l="l"/>
            <a:pathLst>
              <a:path h="5294962" w="3456166">
                <a:moveTo>
                  <a:pt x="0" y="0"/>
                </a:moveTo>
                <a:lnTo>
                  <a:pt x="3456166" y="0"/>
                </a:lnTo>
                <a:lnTo>
                  <a:pt x="3456166" y="5294961"/>
                </a:lnTo>
                <a:lnTo>
                  <a:pt x="0" y="52949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44004" y="964230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MOST PAIRED ARTICLES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DAF11MHKczc</dc:identifier>
  <dcterms:modified xsi:type="dcterms:W3CDTF">2011-08-01T06:04:30Z</dcterms:modified>
  <cp:revision>1</cp:revision>
  <dc:title>Blue Purple Futuristic Modern 3D Tech Company Business Presentation</dc:title>
</cp:coreProperties>
</file>